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9"/>
  </p:notesMasterIdLst>
  <p:handoutMasterIdLst>
    <p:handoutMasterId r:id="rId30"/>
  </p:handoutMasterIdLst>
  <p:sldIdLst>
    <p:sldId id="508" r:id="rId2"/>
    <p:sldId id="530" r:id="rId3"/>
    <p:sldId id="507" r:id="rId4"/>
    <p:sldId id="522" r:id="rId5"/>
    <p:sldId id="509" r:id="rId6"/>
    <p:sldId id="510" r:id="rId7"/>
    <p:sldId id="520" r:id="rId8"/>
    <p:sldId id="528" r:id="rId9"/>
    <p:sldId id="512" r:id="rId10"/>
    <p:sldId id="523" r:id="rId11"/>
    <p:sldId id="529" r:id="rId12"/>
    <p:sldId id="513" r:id="rId13"/>
    <p:sldId id="514" r:id="rId14"/>
    <p:sldId id="525" r:id="rId15"/>
    <p:sldId id="531" r:id="rId16"/>
    <p:sldId id="503" r:id="rId17"/>
    <p:sldId id="506" r:id="rId18"/>
    <p:sldId id="515" r:id="rId19"/>
    <p:sldId id="526" r:id="rId20"/>
    <p:sldId id="516" r:id="rId21"/>
    <p:sldId id="527" r:id="rId22"/>
    <p:sldId id="517" r:id="rId23"/>
    <p:sldId id="518" r:id="rId24"/>
    <p:sldId id="519" r:id="rId25"/>
    <p:sldId id="532" r:id="rId26"/>
    <p:sldId id="521" r:id="rId27"/>
    <p:sldId id="505" r:id="rId2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96DF6C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1850" autoAdjust="0"/>
  </p:normalViewPr>
  <p:slideViewPr>
    <p:cSldViewPr snapToGrid="0">
      <p:cViewPr>
        <p:scale>
          <a:sx n="100" d="100"/>
          <a:sy n="100" d="100"/>
        </p:scale>
        <p:origin x="2412" y="30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-Greetings</a:t>
            </a:r>
          </a:p>
          <a:p>
            <a:r>
              <a:rPr lang="nl-NL" dirty="0"/>
              <a:t>-read out loud the title </a:t>
            </a:r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3 Lines in Data =&gt; 3 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If consecutive and same Gender, Age, Strata =&gt; same Person</a:t>
            </a:r>
          </a:p>
        </p:txBody>
      </p:sp>
    </p:spTree>
    <p:extLst>
      <p:ext uri="{BB962C8B-B14F-4D97-AF65-F5344CB8AC3E}">
        <p14:creationId xmlns:p14="http://schemas.microsoft.com/office/powerpoint/2010/main" val="360392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Dummy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Value = sum of persons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Equally distributed 2038 in every strata</a:t>
            </a:r>
          </a:p>
        </p:txBody>
      </p:sp>
    </p:spTree>
    <p:extLst>
      <p:ext uri="{BB962C8B-B14F-4D97-AF65-F5344CB8AC3E}">
        <p14:creationId xmlns:p14="http://schemas.microsoft.com/office/powerpoint/2010/main" val="101322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starken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Weights from the good one</a:t>
            </a:r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was not </a:t>
            </a:r>
            <a:r>
              <a:rPr lang="de-DE" dirty="0" err="1"/>
              <a:t>satisfactory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(not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 you deterministic?</a:t>
            </a:r>
          </a:p>
          <a:p>
            <a:r>
              <a:rPr lang="en-US" dirty="0"/>
              <a:t>-can we predict your social status based on your movement?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08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10-fold cross validated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98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3 </a:t>
            </a:r>
            <a:r>
              <a:rPr lang="nl-NL" dirty="0" err="1"/>
              <a:t>and</a:t>
            </a:r>
            <a:r>
              <a:rPr lang="nl-NL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9449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Medellín, Columbia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strata is explained from the city and also used for pay taxes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Have differend data </a:t>
            </a:r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Origin, Destination are sectors of the city (DON’T say nodes, please)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Reasons: school,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MoT: Bike, Car, Bus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Compare clusters with strata -&gt; be more precies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the clustering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Just for having an idea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Strata 6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portion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Resize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1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predictably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Clustering of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Medellín</a:t>
            </a:r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9F4D9A6-1551-49BB-9F00-0C11D551C494}"/>
              </a:ext>
            </a:extLst>
          </p:cNvPr>
          <p:cNvSpPr/>
          <p:nvPr/>
        </p:nvSpPr>
        <p:spPr>
          <a:xfrm>
            <a:off x="288000" y="811028"/>
            <a:ext cx="4563386" cy="3845639"/>
          </a:xfrm>
          <a:prstGeom prst="roundRect">
            <a:avLst>
              <a:gd name="adj" fmla="val 764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142DDA-9316-4BBE-A7F6-D5D093CF3DCB}"/>
              </a:ext>
            </a:extLst>
          </p:cNvPr>
          <p:cNvSpPr txBox="1"/>
          <p:nvPr/>
        </p:nvSpPr>
        <p:spPr>
          <a:xfrm>
            <a:off x="2260954" y="81102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Data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AB91E48-2DF5-4953-84C8-7DEDA6BE0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19750"/>
              </p:ext>
            </p:extLst>
          </p:nvPr>
        </p:nvGraphicFramePr>
        <p:xfrm>
          <a:off x="423333" y="1231781"/>
          <a:ext cx="4301070" cy="3206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845">
                  <a:extLst>
                    <a:ext uri="{9D8B030D-6E8A-4147-A177-3AD203B41FA5}">
                      <a16:colId xmlns:a16="http://schemas.microsoft.com/office/drawing/2014/main" val="220661799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612936066"/>
                    </a:ext>
                  </a:extLst>
                </a:gridCol>
                <a:gridCol w="386644">
                  <a:extLst>
                    <a:ext uri="{9D8B030D-6E8A-4147-A177-3AD203B41FA5}">
                      <a16:colId xmlns:a16="http://schemas.microsoft.com/office/drawing/2014/main" val="4033710927"/>
                    </a:ext>
                  </a:extLst>
                </a:gridCol>
                <a:gridCol w="1047046">
                  <a:extLst>
                    <a:ext uri="{9D8B030D-6E8A-4147-A177-3AD203B41FA5}">
                      <a16:colId xmlns:a16="http://schemas.microsoft.com/office/drawing/2014/main" val="1657655960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4155662487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3294905001"/>
                    </a:ext>
                  </a:extLst>
                </a:gridCol>
              </a:tblGrid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1487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06921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6348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4874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4449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8777"/>
                  </a:ext>
                </a:extLst>
              </a:tr>
            </a:tbl>
          </a:graphicData>
        </a:graphic>
      </p:graphicFrame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6485215-1E30-466B-9B5D-EF839FF381B1}"/>
              </a:ext>
            </a:extLst>
          </p:cNvPr>
          <p:cNvGrpSpPr/>
          <p:nvPr/>
        </p:nvGrpSpPr>
        <p:grpSpPr>
          <a:xfrm>
            <a:off x="6669996" y="1279024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4AD37CD-BAD3-48A0-8170-3FE145612A46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1D157F07-A4CE-4E17-84BD-AC9123CA1AFC}"/>
                </a:ext>
              </a:extLst>
            </p:cNvPr>
            <p:cNvCxnSpPr>
              <a:stCxn id="7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6011C4A-CAE5-4763-A8D5-74394E333C41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5F24FA86-AAC4-4EB0-9DBC-1A1BFCD19F6B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44939713-FFB5-4E16-9357-5CC6691B0B49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FF376A10-B196-463D-BF70-1B67D05915BE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508F62E6-6C3E-424A-A899-97609FF709D2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B3B98ED-96E0-40B8-BC00-537A3A7C6B6B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2EB4301-F58D-4250-A903-8A72D6CB3455}"/>
              </a:ext>
            </a:extLst>
          </p:cNvPr>
          <p:cNvGrpSpPr/>
          <p:nvPr/>
        </p:nvGrpSpPr>
        <p:grpSpPr>
          <a:xfrm>
            <a:off x="8197605" y="2212676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D2D0FD82-F04B-4B9A-94C2-3FF6F64E7B1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C0644EF-6C2E-4C6B-BDA7-E4E5BA499F7E}"/>
                </a:ext>
              </a:extLst>
            </p:cNvPr>
            <p:cNvCxnSpPr>
              <a:stCxn id="8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6A2E4462-4023-4500-829A-2797248FA418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84A961F-4A95-47A6-AB94-B85D77D30850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733288B-4A34-4F28-B3D4-AC7750D201AB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0C662179-23DE-44CD-8E67-28F275B0B194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4F66348A-48D8-4090-90A4-EB4C72465BB1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67B7953C-3072-4E9A-B704-DFEC8CEDB584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55B90C27-1B11-4344-A8E0-2568B986A3B3}"/>
              </a:ext>
            </a:extLst>
          </p:cNvPr>
          <p:cNvGrpSpPr/>
          <p:nvPr/>
        </p:nvGrpSpPr>
        <p:grpSpPr>
          <a:xfrm>
            <a:off x="6479113" y="3210673"/>
            <a:ext cx="403933" cy="1287254"/>
            <a:chOff x="1695636" y="1247531"/>
            <a:chExt cx="403933" cy="1287254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462C362-7F81-4A0E-A47E-F6697C7DCBA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AD68101-F32D-40AB-965A-6C02C38745C3}"/>
                </a:ext>
              </a:extLst>
            </p:cNvPr>
            <p:cNvCxnSpPr>
              <a:stCxn id="95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E0127958-3285-4E56-8DC8-1CBDDF79BFC9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B43EBC1B-721D-4032-894A-CBC1B04197E4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724DC0C6-8545-4208-8B6D-BAAE899FB5B6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52940CA3-C70F-4C2A-B8F6-7ED63A821701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39ABE319-28DA-4E48-80CB-2C3040B31415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A068A3A-F116-4D68-9094-C06B1AF75292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/>
          <p:nvPr/>
        </p:nvGrpSpPr>
        <p:grpSpPr>
          <a:xfrm>
            <a:off x="5963964" y="731099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3F139A6C-3DBA-4032-9BC6-D706ECD27E3F}"/>
              </a:ext>
            </a:extLst>
          </p:cNvPr>
          <p:cNvCxnSpPr/>
          <p:nvPr/>
        </p:nvCxnSpPr>
        <p:spPr>
          <a:xfrm flipV="1">
            <a:off x="4562559" y="1365634"/>
            <a:ext cx="1266741" cy="547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1D30A7D-CFA1-440F-A227-D6BABF2D8056}"/>
              </a:ext>
            </a:extLst>
          </p:cNvPr>
          <p:cNvCxnSpPr>
            <a:stCxn id="119" idx="3"/>
          </p:cNvCxnSpPr>
          <p:nvPr/>
        </p:nvCxnSpPr>
        <p:spPr>
          <a:xfrm flipV="1">
            <a:off x="4562559" y="2213038"/>
            <a:ext cx="1934307" cy="24294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3516A11F-1191-41A1-853C-596BC9DB9AEB}"/>
              </a:ext>
            </a:extLst>
          </p:cNvPr>
          <p:cNvCxnSpPr>
            <a:cxnSpLocks/>
          </p:cNvCxnSpPr>
          <p:nvPr/>
        </p:nvCxnSpPr>
        <p:spPr>
          <a:xfrm flipV="1">
            <a:off x="4562559" y="2938653"/>
            <a:ext cx="3532694" cy="3529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BF25C61-9123-4846-909B-43ED6D844247}"/>
              </a:ext>
            </a:extLst>
          </p:cNvPr>
          <p:cNvCxnSpPr>
            <a:stCxn id="120" idx="3"/>
          </p:cNvCxnSpPr>
          <p:nvPr/>
        </p:nvCxnSpPr>
        <p:spPr>
          <a:xfrm>
            <a:off x="4571999" y="3501042"/>
            <a:ext cx="1791459" cy="317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80F8EB11-DBBC-478E-8582-26BF63860B6C}"/>
              </a:ext>
            </a:extLst>
          </p:cNvPr>
          <p:cNvCxnSpPr/>
          <p:nvPr/>
        </p:nvCxnSpPr>
        <p:spPr>
          <a:xfrm>
            <a:off x="4562559" y="2455979"/>
            <a:ext cx="2083338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FF2D270-D319-496F-B463-28D906EDA7CB}"/>
              </a:ext>
            </a:extLst>
          </p:cNvPr>
          <p:cNvCxnSpPr>
            <a:cxnSpLocks/>
          </p:cNvCxnSpPr>
          <p:nvPr/>
        </p:nvCxnSpPr>
        <p:spPr>
          <a:xfrm>
            <a:off x="4571999" y="1913559"/>
            <a:ext cx="2073897" cy="54242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CA0900CD-F349-4E6F-9607-E579496BD928}"/>
              </a:ext>
            </a:extLst>
          </p:cNvPr>
          <p:cNvCxnSpPr>
            <a:cxnSpLocks/>
          </p:cNvCxnSpPr>
          <p:nvPr/>
        </p:nvCxnSpPr>
        <p:spPr>
          <a:xfrm flipV="1">
            <a:off x="4581443" y="2454442"/>
            <a:ext cx="2064454" cy="51040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CC621A1-5CBC-4072-A30D-19FF8D3D521C}"/>
              </a:ext>
            </a:extLst>
          </p:cNvPr>
          <p:cNvCxnSpPr/>
          <p:nvPr/>
        </p:nvCxnSpPr>
        <p:spPr>
          <a:xfrm>
            <a:off x="521908" y="1538474"/>
            <a:ext cx="409556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A443EA03-F5C7-4D0E-A549-FED5B4927053}"/>
              </a:ext>
            </a:extLst>
          </p:cNvPr>
          <p:cNvSpPr/>
          <p:nvPr/>
        </p:nvSpPr>
        <p:spPr>
          <a:xfrm>
            <a:off x="2637692" y="3334429"/>
            <a:ext cx="1934307" cy="333225"/>
          </a:xfrm>
          <a:prstGeom prst="roundRect">
            <a:avLst>
              <a:gd name="adj" fmla="val 35723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5C4E2913-9634-4D75-A662-9034BC1CDEE0}"/>
              </a:ext>
            </a:extLst>
          </p:cNvPr>
          <p:cNvSpPr/>
          <p:nvPr/>
        </p:nvSpPr>
        <p:spPr>
          <a:xfrm>
            <a:off x="2637692" y="1753760"/>
            <a:ext cx="1924867" cy="140443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195 L 0.00122 0.08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111 L -0.16632 -0.080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-3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7847 0.180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902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3856391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/>
              <a:t>Vector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/Dummy Variable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FDA6A9-C0D8-4B4C-80C0-626CF26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25" y="852688"/>
            <a:ext cx="6236550" cy="400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14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04850"/>
            <a:ext cx="5812626" cy="4273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76798-10F3-4CCA-A6A6-57000BC48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6EF899-4890-41F9-B6E4-6B03C28203D1}"/>
              </a:ext>
            </a:extLst>
          </p:cNvPr>
          <p:cNvSpPr/>
          <p:nvPr/>
        </p:nvSpPr>
        <p:spPr>
          <a:xfrm>
            <a:off x="2108200" y="247650"/>
            <a:ext cx="5568950" cy="122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F0C419CF-8EF9-41ED-8FDD-F4F8B66F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27746" cy="5039519"/>
          </a:xfrm>
          <a:prstGeom prst="rect">
            <a:avLst/>
          </a:prstGeom>
        </p:spPr>
      </p:pic>
      <p:pic>
        <p:nvPicPr>
          <p:cNvPr id="13" name="Grafik 12" descr="Ein Bild, das Doughnut, Donut, Fenster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47AB4020-F4DE-4952-9346-FC5AE57E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5" y="1372394"/>
            <a:ext cx="1896015" cy="2341562"/>
          </a:xfrm>
          <a:prstGeom prst="rect">
            <a:avLst/>
          </a:prstGeom>
        </p:spPr>
      </p:pic>
      <p:pic>
        <p:nvPicPr>
          <p:cNvPr id="15" name="Grafik 14" descr="Ein Bild, das Tier, Gliederfüßer enthält.&#10;&#10;Mit hoher Zuverlässigkeit generierte Beschreibung">
            <a:extLst>
              <a:ext uri="{FF2B5EF4-FFF2-40B4-BE49-F238E27FC236}">
                <a16:creationId xmlns:a16="http://schemas.microsoft.com/office/drawing/2014/main" id="{06B7F9A3-F2DB-4111-BAE6-382CC9C9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54" y="0"/>
            <a:ext cx="3527746" cy="50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3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264181"/>
            <a:ext cx="6569634" cy="1593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2972884"/>
            <a:ext cx="6569633" cy="157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Wand enthält.&#10;&#10;Mit hoher Zuverlässigkeit generierte Beschreibung">
            <a:extLst>
              <a:ext uri="{FF2B5EF4-FFF2-40B4-BE49-F238E27FC236}">
                <a16:creationId xmlns:a16="http://schemas.microsoft.com/office/drawing/2014/main" id="{C9D43F45-0850-49B1-8768-B232BEDA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36" y="1170000"/>
            <a:ext cx="1524078" cy="342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of DT and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37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7525" y="2527700"/>
            <a:ext cx="8569325" cy="820725"/>
          </a:xfrm>
        </p:spPr>
        <p:txBody>
          <a:bodyPr/>
          <a:lstStyle/>
          <a:p>
            <a:pPr algn="ctr"/>
            <a:r>
              <a:rPr lang="de-DE" sz="5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WE NEED MORE INFORMATION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1B4D488-120A-4B8D-B4E6-81A2E987EF4E}"/>
              </a:ext>
            </a:extLst>
          </p:cNvPr>
          <p:cNvGrpSpPr/>
          <p:nvPr/>
        </p:nvGrpSpPr>
        <p:grpSpPr>
          <a:xfrm>
            <a:off x="1828027" y="676651"/>
            <a:ext cx="5373633" cy="1939521"/>
            <a:chOff x="1815189" y="737004"/>
            <a:chExt cx="5373633" cy="2207980"/>
          </a:xfrm>
        </p:grpSpPr>
        <p:sp>
          <p:nvSpPr>
            <p:cNvPr id="6" name="Pfeil: nach unten 5">
              <a:extLst>
                <a:ext uri="{FF2B5EF4-FFF2-40B4-BE49-F238E27FC236}">
                  <a16:creationId xmlns:a16="http://schemas.microsoft.com/office/drawing/2014/main" id="{D3E5CEAF-66B5-49D2-A912-F64BE3B2B658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30233BB9-151A-4992-8ACB-78C40E8E6D7C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68C26680-9E1C-40B0-9EE5-CDBA1B69D1D4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53E982D-1488-4CB1-B89B-6215445549AF}"/>
              </a:ext>
            </a:extLst>
          </p:cNvPr>
          <p:cNvGrpSpPr/>
          <p:nvPr/>
        </p:nvGrpSpPr>
        <p:grpSpPr>
          <a:xfrm rot="10800000">
            <a:off x="1895370" y="3080862"/>
            <a:ext cx="5373633" cy="1939521"/>
            <a:chOff x="1815189" y="737004"/>
            <a:chExt cx="5373633" cy="2207980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9F5C209B-8A6A-4FA4-A8F6-274593B2CF36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6236AD78-BB16-4707-8C1D-514040E0E1C2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744DD963-AC72-4FBD-BA6F-69A3ACB3C8E8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7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Distribution of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within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one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strata</a:t>
            </a:r>
            <a:r>
              <a:rPr lang="de-DE" dirty="0">
                <a:highlight>
                  <a:srgbClr val="FFFF00"/>
                </a:highlight>
              </a:rPr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was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our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methodology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7158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1194</Words>
  <Application>Microsoft Office PowerPoint</Application>
  <PresentationFormat>Bildschirmpräsentation (16:10)</PresentationFormat>
  <Paragraphs>381</Paragraphs>
  <Slides>27</Slides>
  <Notes>24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predictably?</vt:lpstr>
      <vt:lpstr>PowerPoint-Präsentation</vt:lpstr>
      <vt:lpstr>PowerPoint-Präsentation</vt:lpstr>
      <vt:lpstr>Problem definition</vt:lpstr>
      <vt:lpstr>Available Data – What does it look like?</vt:lpstr>
      <vt:lpstr>Aim of investigation – What should we do?</vt:lpstr>
      <vt:lpstr>Procedure – What was our methodology?</vt:lpstr>
      <vt:lpstr>Dig in data – Can we see something?</vt:lpstr>
      <vt:lpstr>Procedure – What have we done?</vt:lpstr>
      <vt:lpstr>Encountered Problem</vt:lpstr>
      <vt:lpstr>Encountered Problem</vt:lpstr>
      <vt:lpstr>Procedure – What have we done?</vt:lpstr>
      <vt:lpstr>Rapidminer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Timo Bergerbusch</cp:lastModifiedBy>
  <cp:revision>653</cp:revision>
  <cp:lastPrinted>2011-01-10T20:23:27Z</cp:lastPrinted>
  <dcterms:created xsi:type="dcterms:W3CDTF">2013-06-03T05:58:59Z</dcterms:created>
  <dcterms:modified xsi:type="dcterms:W3CDTF">2018-07-05T17:39:02Z</dcterms:modified>
</cp:coreProperties>
</file>